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4630400" cy="8229600"/>
  <p:notesSz cx="8229600" cy="14630400"/>
  <p:embeddedFontLst>
    <p:embeddedFont>
      <p:font typeface="Dela Gothic One"/>
      <p:regular r:id="rId21"/>
    </p:embeddedFont>
    <p:embeddedFont>
      <p:font typeface="Dela Gothic One"/>
      <p:regular r:id="rId22"/>
    </p:embeddedFont>
    <p:embeddedFont>
      <p:font typeface="DM Sans"/>
      <p:regular r:id="rId23"/>
    </p:embeddedFont>
    <p:embeddedFont>
      <p:font typeface="DM Sans"/>
      <p:regular r:id="rId24"/>
    </p:embeddedFont>
    <p:embeddedFont>
      <p:font typeface="DM Sans"/>
      <p:regular r:id="rId25"/>
    </p:embeddedFont>
    <p:embeddedFont>
      <p:font typeface="DM Sans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Relationship Id="rId24" Type="http://schemas.openxmlformats.org/officeDocument/2006/relationships/font" Target="fonts/font4.fntdata"/><Relationship Id="rId25" Type="http://schemas.openxmlformats.org/officeDocument/2006/relationships/font" Target="fonts/font5.fntdata"/><Relationship Id="rId26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1-1.png>
</file>

<file path=ppt/media/image-12-1.png>
</file>

<file path=ppt/media/image-13-1.png>
</file>

<file path=ppt/media/image-14-1.png>
</file>

<file path=ppt/media/image-3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46077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Arquitectura del Problema: "¿Quién es tu papá?"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0912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Construyendo el Árbol Genealógico Más Extenso del Mundo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999553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Presentado por: Jhon Mario Diaz, Juan David Diaz, Andrés Felipe Rico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558998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Universidad de San Buenaventura Cali, Facultad de Ingeniería, Programa de Ingeniería de Sistemas - 2025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631" y="375999"/>
            <a:ext cx="3834170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de procesos</a:t>
            </a:r>
            <a:endParaRPr lang="en-US" sz="2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631" y="1099304"/>
            <a:ext cx="13673138" cy="81354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8631" y="9439870"/>
            <a:ext cx="3599140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endParaRPr lang="en-US" sz="2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706" y="397073"/>
            <a:ext cx="3795355" cy="474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lógica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706" y="1159907"/>
            <a:ext cx="7894320" cy="62798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04706" y="7601903"/>
            <a:ext cx="13620988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endParaRPr lang="en-US" sz="11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7933" y="477798"/>
            <a:ext cx="6642378" cy="571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de implementación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933" y="1396722"/>
            <a:ext cx="9945410" cy="58816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07933" y="7473791"/>
            <a:ext cx="13414534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0564" y="550426"/>
            <a:ext cx="5267444" cy="658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física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0564" y="1609130"/>
            <a:ext cx="13229273" cy="54372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0564" y="7271504"/>
            <a:ext cx="13229273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00564" y="7816810"/>
            <a:ext cx="13229273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200" y="1017746"/>
            <a:ext cx="7772400" cy="1289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Conclusión y Relación con Atributos de Calidad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172200" y="2601039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969" y="2601039"/>
            <a:ext cx="3411379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Fiabilidad y Seguridad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612969" y="3040856"/>
            <a:ext cx="7331631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Separación de responsabilidades, verificación dual, autenticación centralizada y perímetros de seguridad.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466046" y="3863697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06816" y="3863697"/>
            <a:ext cx="4277439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Rendimiento y Escalabilidad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906816" y="4303514"/>
            <a:ext cx="7037784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Caché, balanceadores, auto-scaling y arquitectura de microservicios para eficiencia y crecimiento.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60012" y="5126355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200781" y="5126355"/>
            <a:ext cx="3119318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Idoneidad Funcional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200781" y="5566172"/>
            <a:ext cx="6743819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Servicios especializados y casos de uso alineados para cumplir objetivos del proyecto.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053977" y="6389013"/>
            <a:ext cx="146923" cy="626983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494746" y="6389013"/>
            <a:ext cx="6449854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robusta y flexible, diseñada para soportar el crecimiento y evolución futura de la plataforma "¿Quién es tu papá?".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67445"/>
            <a:ext cx="646747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Tabla de Contenido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61342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Contexto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03585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Requerimientos Funcionales: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Funciones claves para la solución.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45828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Requerimientos No Funcionales: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Restricciones y condiciones del sistema.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388072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Atributos de Calidad: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Criterios para medir el desempeño.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30315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Drivers Arquitectónicos: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Factores que influyen en las decisiones de diseño.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472559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Escenarios: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Casos de uso representativos del sistema.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14802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de Procesos: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Flujo y gestión de actividades.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309" y="557045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Lógica: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Organización de componentes y relaciones.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599289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de Implementación: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Distribución y configuración del software.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309" y="641532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Física: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Infraestructura y recursos físicos utilizados.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1855232"/>
            <a:ext cx="4519017" cy="45190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13584" y="244744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Contexto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813584" y="3376732"/>
            <a:ext cx="8066008" cy="242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presente documento describe la arquitectura de software para el sistema "¿Quién es tu papá?" (nombre original: "Who’s Your Daddy?"), una plataforma innovadora diseñada para construir y gestionar el árbol genealógico más extenso y detallado del mundo. El objetivo fundamental de este proyecto es soportar una base de millones de usuarios y cientos o miles de aplicaciones de terceros, facilitando el descubrimiento, preservación y compartición de la historia familiar.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3033" y="760214"/>
            <a:ext cx="5750719" cy="425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Requerimientos Funcionales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453033" y="1444823"/>
            <a:ext cx="13724334" cy="6024563"/>
          </a:xfrm>
          <a:prstGeom prst="roundRect">
            <a:avLst>
              <a:gd name="adj" fmla="val 90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60653" y="1452443"/>
            <a:ext cx="13709094" cy="3362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590312" y="153769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Código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021336" y="153769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Nombre del Requerimiento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7448550" y="153769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Detalle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10875764" y="153769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Interesados</a:t>
            </a:r>
            <a:endParaRPr lang="en-US" sz="800" dirty="0"/>
          </a:p>
        </p:txBody>
      </p:sp>
      <p:sp>
        <p:nvSpPr>
          <p:cNvPr id="9" name="Shape 7"/>
          <p:cNvSpPr/>
          <p:nvPr/>
        </p:nvSpPr>
        <p:spPr>
          <a:xfrm>
            <a:off x="460653" y="1788676"/>
            <a:ext cx="13709094" cy="6677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90312" y="1873925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RF-01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4021336" y="1873925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personas</a:t>
            </a:r>
            <a:endParaRPr lang="en-US" sz="800" dirty="0"/>
          </a:p>
        </p:txBody>
      </p:sp>
      <p:sp>
        <p:nvSpPr>
          <p:cNvPr id="12" name="Text 10"/>
          <p:cNvSpPr/>
          <p:nvPr/>
        </p:nvSpPr>
        <p:spPr>
          <a:xfrm>
            <a:off x="7448550" y="1873925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permitir registrar, editar y eliminar personas, así como gestionar sus relaciones familiares (padre, madre, hijos, cónyuge, etc.) dentro del árbol genealógico.</a:t>
            </a:r>
            <a:endParaRPr lang="en-US" sz="800" dirty="0"/>
          </a:p>
        </p:txBody>
      </p:sp>
      <p:sp>
        <p:nvSpPr>
          <p:cNvPr id="13" name="Text 11"/>
          <p:cNvSpPr/>
          <p:nvPr/>
        </p:nvSpPr>
        <p:spPr>
          <a:xfrm>
            <a:off x="10875764" y="1873925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Terceros (Apps externas), Product Manager (PM)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460653" y="2456378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0312" y="254162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RF-02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4021336" y="254162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Importación de datos externos</a:t>
            </a:r>
            <a:endParaRPr lang="en-US" sz="800" dirty="0"/>
          </a:p>
        </p:txBody>
      </p:sp>
      <p:sp>
        <p:nvSpPr>
          <p:cNvPr id="17" name="Text 15"/>
          <p:cNvSpPr/>
          <p:nvPr/>
        </p:nvSpPr>
        <p:spPr>
          <a:xfrm>
            <a:off x="7448550" y="254162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ofrecer la capacidad de importar datos desde plataformas externas como Facebook, archivos en formato GEDCOM, archivos CSV y APIs públicas de registros históricos.</a:t>
            </a:r>
            <a:endParaRPr lang="en-US" sz="800" dirty="0"/>
          </a:p>
        </p:txBody>
      </p:sp>
      <p:sp>
        <p:nvSpPr>
          <p:cNvPr id="18" name="Text 16"/>
          <p:cNvSpPr/>
          <p:nvPr/>
        </p:nvSpPr>
        <p:spPr>
          <a:xfrm>
            <a:off x="10875764" y="254162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Equipo IT</a:t>
            </a:r>
            <a:endParaRPr lang="en-US" sz="800" dirty="0"/>
          </a:p>
        </p:txBody>
      </p:sp>
      <p:sp>
        <p:nvSpPr>
          <p:cNvPr id="19" name="Shape 17"/>
          <p:cNvSpPr/>
          <p:nvPr/>
        </p:nvSpPr>
        <p:spPr>
          <a:xfrm>
            <a:off x="460653" y="3124081"/>
            <a:ext cx="13709094" cy="8334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90312" y="320933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RF-03</a:t>
            </a:r>
            <a:endParaRPr lang="en-US" sz="800" dirty="0"/>
          </a:p>
        </p:txBody>
      </p:sp>
      <p:sp>
        <p:nvSpPr>
          <p:cNvPr id="21" name="Text 19"/>
          <p:cNvSpPr/>
          <p:nvPr/>
        </p:nvSpPr>
        <p:spPr>
          <a:xfrm>
            <a:off x="4021336" y="320933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Búsqueda avanzada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7448550" y="3209330"/>
            <a:ext cx="316075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proporcionar una funcionalidad de búsqueda avanzada y global que permita a los usuarios encontrar personas por nombres, apellidos, fechas de nacimiento/muerte y tipo de parentesco. Debe incluir autocompletado inteligente.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10875764" y="320933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Apps externas, Historiadores</a:t>
            </a:r>
            <a:endParaRPr lang="en-US" sz="800" dirty="0"/>
          </a:p>
        </p:txBody>
      </p:sp>
      <p:sp>
        <p:nvSpPr>
          <p:cNvPr id="24" name="Shape 22"/>
          <p:cNvSpPr/>
          <p:nvPr/>
        </p:nvSpPr>
        <p:spPr>
          <a:xfrm>
            <a:off x="460653" y="3957518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90312" y="404276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RF-04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4021336" y="404276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Visualización del árbol</a:t>
            </a:r>
            <a:endParaRPr lang="en-US" sz="800" dirty="0"/>
          </a:p>
        </p:txBody>
      </p:sp>
      <p:sp>
        <p:nvSpPr>
          <p:cNvPr id="27" name="Text 25"/>
          <p:cNvSpPr/>
          <p:nvPr/>
        </p:nvSpPr>
        <p:spPr>
          <a:xfrm>
            <a:off x="7448550" y="404276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ofrecer una visualización interactiva del árbol genealógico con capacidad de zoom. Debe permitir aplicar filtros por ramas familiares y ofrecer navegación clara en web y móviles.</a:t>
            </a:r>
            <a:endParaRPr lang="en-US" sz="800" dirty="0"/>
          </a:p>
        </p:txBody>
      </p:sp>
      <p:sp>
        <p:nvSpPr>
          <p:cNvPr id="28" name="Text 26"/>
          <p:cNvSpPr/>
          <p:nvPr/>
        </p:nvSpPr>
        <p:spPr>
          <a:xfrm>
            <a:off x="10875764" y="404276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IT, Equipo UX/UI</a:t>
            </a:r>
            <a:endParaRPr lang="en-US" sz="800" dirty="0"/>
          </a:p>
        </p:txBody>
      </p:sp>
      <p:sp>
        <p:nvSpPr>
          <p:cNvPr id="29" name="Shape 27"/>
          <p:cNvSpPr/>
          <p:nvPr/>
        </p:nvSpPr>
        <p:spPr>
          <a:xfrm>
            <a:off x="460653" y="4625221"/>
            <a:ext cx="13709094" cy="8334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590312" y="471047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RF-05</a:t>
            </a:r>
            <a:endParaRPr lang="en-US" sz="800" dirty="0"/>
          </a:p>
        </p:txBody>
      </p:sp>
      <p:sp>
        <p:nvSpPr>
          <p:cNvPr id="31" name="Text 29"/>
          <p:cNvSpPr/>
          <p:nvPr/>
        </p:nvSpPr>
        <p:spPr>
          <a:xfrm>
            <a:off x="4021336" y="471047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 abierta</a:t>
            </a:r>
            <a:endParaRPr lang="en-US" sz="800" dirty="0"/>
          </a:p>
        </p:txBody>
      </p:sp>
      <p:sp>
        <p:nvSpPr>
          <p:cNvPr id="32" name="Text 30"/>
          <p:cNvSpPr/>
          <p:nvPr/>
        </p:nvSpPr>
        <p:spPr>
          <a:xfrm>
            <a:off x="7448550" y="4710470"/>
            <a:ext cx="316075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proporcionar una API pública (REST) accesible para que terceros desarrollen aplicaciones. Debe permitir lectura y escritura de datos genealógicos respetando permisos y seguridad.</a:t>
            </a:r>
            <a:endParaRPr lang="en-US" sz="800" dirty="0"/>
          </a:p>
        </p:txBody>
      </p:sp>
      <p:sp>
        <p:nvSpPr>
          <p:cNvPr id="33" name="Text 31"/>
          <p:cNvSpPr/>
          <p:nvPr/>
        </p:nvSpPr>
        <p:spPr>
          <a:xfrm>
            <a:off x="10875764" y="4710470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Terceros (Apps externas), Equipo IT, Equipo de Seguridad, Desarrolladores externos</a:t>
            </a:r>
            <a:endParaRPr lang="en-US" sz="800" dirty="0"/>
          </a:p>
        </p:txBody>
      </p:sp>
      <p:sp>
        <p:nvSpPr>
          <p:cNvPr id="34" name="Shape 32"/>
          <p:cNvSpPr/>
          <p:nvPr/>
        </p:nvSpPr>
        <p:spPr>
          <a:xfrm>
            <a:off x="460653" y="5458658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590312" y="554390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RF-06</a:t>
            </a:r>
            <a:endParaRPr lang="en-US" sz="800" dirty="0"/>
          </a:p>
        </p:txBody>
      </p:sp>
      <p:sp>
        <p:nvSpPr>
          <p:cNvPr id="36" name="Text 34"/>
          <p:cNvSpPr/>
          <p:nvPr/>
        </p:nvSpPr>
        <p:spPr>
          <a:xfrm>
            <a:off x="4021336" y="554390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Verificación dual de registros</a:t>
            </a:r>
            <a:endParaRPr lang="en-US" sz="800" dirty="0"/>
          </a:p>
        </p:txBody>
      </p:sp>
      <p:sp>
        <p:nvSpPr>
          <p:cNvPr id="37" name="Text 35"/>
          <p:cNvSpPr/>
          <p:nvPr/>
        </p:nvSpPr>
        <p:spPr>
          <a:xfrm>
            <a:off x="7448550" y="554390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 registros históricos deben ser digitalizados y validados mediante un sistema de arbitraje automático o humano dual, para asegurar la calidad de los datos.</a:t>
            </a:r>
            <a:endParaRPr lang="en-US" sz="800" dirty="0"/>
          </a:p>
        </p:txBody>
      </p:sp>
      <p:sp>
        <p:nvSpPr>
          <p:cNvPr id="38" name="Text 36"/>
          <p:cNvSpPr/>
          <p:nvPr/>
        </p:nvSpPr>
        <p:spPr>
          <a:xfrm>
            <a:off x="10875764" y="5543907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Historiadores, Equipo de Seguridad, Equipo QA, Product Manager (PM)</a:t>
            </a:r>
            <a:endParaRPr lang="en-US" sz="800" dirty="0"/>
          </a:p>
        </p:txBody>
      </p:sp>
      <p:sp>
        <p:nvSpPr>
          <p:cNvPr id="39" name="Shape 37"/>
          <p:cNvSpPr/>
          <p:nvPr/>
        </p:nvSpPr>
        <p:spPr>
          <a:xfrm>
            <a:off x="460653" y="6126361"/>
            <a:ext cx="13709094" cy="6677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590312" y="621161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RF-07</a:t>
            </a:r>
            <a:endParaRPr lang="en-US" sz="800" dirty="0"/>
          </a:p>
        </p:txBody>
      </p:sp>
      <p:sp>
        <p:nvSpPr>
          <p:cNvPr id="41" name="Text 39"/>
          <p:cNvSpPr/>
          <p:nvPr/>
        </p:nvSpPr>
        <p:spPr>
          <a:xfrm>
            <a:off x="4021336" y="621161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autenticación</a:t>
            </a:r>
            <a:endParaRPr lang="en-US" sz="800" dirty="0"/>
          </a:p>
        </p:txBody>
      </p:sp>
      <p:sp>
        <p:nvSpPr>
          <p:cNvPr id="42" name="Text 40"/>
          <p:cNvSpPr/>
          <p:nvPr/>
        </p:nvSpPr>
        <p:spPr>
          <a:xfrm>
            <a:off x="7448550" y="6211610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implementar autenticación segura e integración con proveedores de identidad social (Facebook, Google) y credenciales propias (email y contraseña).</a:t>
            </a:r>
            <a:endParaRPr lang="en-US" sz="800" dirty="0"/>
          </a:p>
        </p:txBody>
      </p:sp>
      <p:sp>
        <p:nvSpPr>
          <p:cNvPr id="43" name="Text 41"/>
          <p:cNvSpPr/>
          <p:nvPr/>
        </p:nvSpPr>
        <p:spPr>
          <a:xfrm>
            <a:off x="10875764" y="621161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IT, Equipo de Seguridad</a:t>
            </a:r>
            <a:endParaRPr lang="en-US" sz="800" dirty="0"/>
          </a:p>
        </p:txBody>
      </p:sp>
      <p:sp>
        <p:nvSpPr>
          <p:cNvPr id="44" name="Shape 42"/>
          <p:cNvSpPr/>
          <p:nvPr/>
        </p:nvSpPr>
        <p:spPr>
          <a:xfrm>
            <a:off x="460653" y="6794063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590312" y="687931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RF-08</a:t>
            </a:r>
            <a:endParaRPr lang="en-US" sz="800" dirty="0"/>
          </a:p>
        </p:txBody>
      </p:sp>
      <p:sp>
        <p:nvSpPr>
          <p:cNvPr id="46" name="Text 44"/>
          <p:cNvSpPr/>
          <p:nvPr/>
        </p:nvSpPr>
        <p:spPr>
          <a:xfrm>
            <a:off x="4021336" y="687931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Moderación y control de versiones</a:t>
            </a:r>
            <a:endParaRPr lang="en-US" sz="800" dirty="0"/>
          </a:p>
        </p:txBody>
      </p:sp>
      <p:sp>
        <p:nvSpPr>
          <p:cNvPr id="47" name="Text 45"/>
          <p:cNvSpPr/>
          <p:nvPr/>
        </p:nvSpPr>
        <p:spPr>
          <a:xfrm>
            <a:off x="7448550" y="6879312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permitir moderar la información ingresada y gestionar un control de versiones con historial de cambios y opción para deshacer acciones.</a:t>
            </a:r>
            <a:endParaRPr lang="en-US" sz="800" dirty="0"/>
          </a:p>
        </p:txBody>
      </p:sp>
      <p:sp>
        <p:nvSpPr>
          <p:cNvPr id="48" name="Text 46"/>
          <p:cNvSpPr/>
          <p:nvPr/>
        </p:nvSpPr>
        <p:spPr>
          <a:xfrm>
            <a:off x="10875764" y="6879312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Seguridad, Usuarios finales, Historiadores, Product Manager (PM)</a:t>
            </a:r>
            <a:endParaRPr lang="en-US" sz="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201" y="609838"/>
            <a:ext cx="6514028" cy="434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Requerimientos No Funcionales</a:t>
            </a:r>
            <a:endParaRPr lang="en-US" sz="2700" dirty="0"/>
          </a:p>
        </p:txBody>
      </p:sp>
      <p:sp>
        <p:nvSpPr>
          <p:cNvPr id="3" name="Shape 1"/>
          <p:cNvSpPr/>
          <p:nvPr/>
        </p:nvSpPr>
        <p:spPr>
          <a:xfrm>
            <a:off x="462201" y="1308259"/>
            <a:ext cx="13705999" cy="6311503"/>
          </a:xfrm>
          <a:prstGeom prst="roundRect">
            <a:avLst>
              <a:gd name="adj" fmla="val 87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69821" y="1315879"/>
            <a:ext cx="13690759" cy="3426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601861" y="1402675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Código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028361" y="1402675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Nombre del Requerimiento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7451050" y="1402675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Detalle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10873740" y="1402675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Interesados</a:t>
            </a:r>
            <a:endParaRPr lang="en-US" sz="800" dirty="0"/>
          </a:p>
        </p:txBody>
      </p:sp>
      <p:sp>
        <p:nvSpPr>
          <p:cNvPr id="9" name="Shape 7"/>
          <p:cNvSpPr/>
          <p:nvPr/>
        </p:nvSpPr>
        <p:spPr>
          <a:xfrm>
            <a:off x="469821" y="1658541"/>
            <a:ext cx="13690759" cy="10189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601861" y="1745337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RNF-01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4028361" y="1745337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800" dirty="0"/>
          </a:p>
        </p:txBody>
      </p:sp>
      <p:sp>
        <p:nvSpPr>
          <p:cNvPr id="12" name="Text 10"/>
          <p:cNvSpPr/>
          <p:nvPr/>
        </p:nvSpPr>
        <p:spPr>
          <a:xfrm>
            <a:off x="7451050" y="1745337"/>
            <a:ext cx="3150989" cy="845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cubrir correctamente la gestión de personas y sus relaciones en el grafo genealógico. Incluye registro, edición, búsqueda por parentesco e importación de datos desde formatos como GEDCOM y plataformas como Facebook. Visualización infinita y clara del árbol genealógico.</a:t>
            </a:r>
            <a:endParaRPr lang="en-US" sz="800" dirty="0"/>
          </a:p>
        </p:txBody>
      </p:sp>
      <p:sp>
        <p:nvSpPr>
          <p:cNvPr id="13" name="Text 11"/>
          <p:cNvSpPr/>
          <p:nvPr/>
        </p:nvSpPr>
        <p:spPr>
          <a:xfrm>
            <a:off x="10873740" y="1745337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Desarrolladores externos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469821" y="2677478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01861" y="2764274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RNF-02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4028361" y="2764274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800" dirty="0"/>
          </a:p>
        </p:txBody>
      </p:sp>
      <p:sp>
        <p:nvSpPr>
          <p:cNvPr id="17" name="Text 15"/>
          <p:cNvSpPr/>
          <p:nvPr/>
        </p:nvSpPr>
        <p:spPr>
          <a:xfrm>
            <a:off x="7451050" y="2764274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Las consultas al grafo deben completarse en menos de 3000 ms (percentil 95). El sistema debe soportar hasta 10,000 RPS durante picos.</a:t>
            </a:r>
            <a:endParaRPr lang="en-US" sz="800" dirty="0"/>
          </a:p>
        </p:txBody>
      </p:sp>
      <p:sp>
        <p:nvSpPr>
          <p:cNvPr id="18" name="Text 16"/>
          <p:cNvSpPr/>
          <p:nvPr/>
        </p:nvSpPr>
        <p:spPr>
          <a:xfrm>
            <a:off x="10873740" y="2764274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IT/Operaciones</a:t>
            </a:r>
            <a:endParaRPr lang="en-US" sz="800" dirty="0"/>
          </a:p>
        </p:txBody>
      </p:sp>
      <p:sp>
        <p:nvSpPr>
          <p:cNvPr id="19" name="Shape 17"/>
          <p:cNvSpPr/>
          <p:nvPr/>
        </p:nvSpPr>
        <p:spPr>
          <a:xfrm>
            <a:off x="469821" y="3358277"/>
            <a:ext cx="13690759" cy="6807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01861" y="34450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RNF-03</a:t>
            </a:r>
            <a:endParaRPr lang="en-US" sz="800" dirty="0"/>
          </a:p>
        </p:txBody>
      </p:sp>
      <p:sp>
        <p:nvSpPr>
          <p:cNvPr id="21" name="Text 19"/>
          <p:cNvSpPr/>
          <p:nvPr/>
        </p:nvSpPr>
        <p:spPr>
          <a:xfrm>
            <a:off x="4028361" y="3445073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7451050" y="3445073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Integración fluida y sin conflictos con API de Facebook, GEDCOM, CSV y navegadores/plataformas (web, PWA, iOS, Android).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10873740" y="34450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Desarrolladores externos, Equipo IT/Operaciones</a:t>
            </a:r>
            <a:endParaRPr lang="en-US" sz="800" dirty="0"/>
          </a:p>
        </p:txBody>
      </p:sp>
      <p:sp>
        <p:nvSpPr>
          <p:cNvPr id="24" name="Shape 22"/>
          <p:cNvSpPr/>
          <p:nvPr/>
        </p:nvSpPr>
        <p:spPr>
          <a:xfrm>
            <a:off x="469821" y="4039076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01861" y="41258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RNF-04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4028361" y="4125873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800" dirty="0"/>
          </a:p>
        </p:txBody>
      </p:sp>
      <p:sp>
        <p:nvSpPr>
          <p:cNvPr id="27" name="Text 25"/>
          <p:cNvSpPr/>
          <p:nvPr/>
        </p:nvSpPr>
        <p:spPr>
          <a:xfrm>
            <a:off x="7451050" y="4125873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flujo para agregar/buscar familiares no debe superar 3 clics. La interfaz debe permitir zoom infinito, filtros intuitivos y una visualización clara en web y móviles.</a:t>
            </a:r>
            <a:endParaRPr lang="en-US" sz="800" dirty="0"/>
          </a:p>
        </p:txBody>
      </p:sp>
      <p:sp>
        <p:nvSpPr>
          <p:cNvPr id="28" name="Text 26"/>
          <p:cNvSpPr/>
          <p:nvPr/>
        </p:nvSpPr>
        <p:spPr>
          <a:xfrm>
            <a:off x="10873740" y="41258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UX/UI</a:t>
            </a:r>
            <a:endParaRPr lang="en-US" sz="800" dirty="0"/>
          </a:p>
        </p:txBody>
      </p:sp>
      <p:sp>
        <p:nvSpPr>
          <p:cNvPr id="29" name="Shape 27"/>
          <p:cNvSpPr/>
          <p:nvPr/>
        </p:nvSpPr>
        <p:spPr>
          <a:xfrm>
            <a:off x="469821" y="4719876"/>
            <a:ext cx="13690759" cy="8498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01861" y="4806672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RNF-05</a:t>
            </a:r>
            <a:endParaRPr lang="en-US" sz="800" dirty="0"/>
          </a:p>
        </p:txBody>
      </p:sp>
      <p:sp>
        <p:nvSpPr>
          <p:cNvPr id="31" name="Text 29"/>
          <p:cNvSpPr/>
          <p:nvPr/>
        </p:nvSpPr>
        <p:spPr>
          <a:xfrm>
            <a:off x="4028361" y="4806672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800" dirty="0"/>
          </a:p>
        </p:txBody>
      </p:sp>
      <p:sp>
        <p:nvSpPr>
          <p:cNvPr id="32" name="Text 30"/>
          <p:cNvSpPr/>
          <p:nvPr/>
        </p:nvSpPr>
        <p:spPr>
          <a:xfrm>
            <a:off x="7451050" y="4806672"/>
            <a:ext cx="315098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mantener la consistencia del grafo tras caídas o fallos parciales, con recuperación automática sin corrupción de datos. También debe soportar desconexiones de red durante ediciones.</a:t>
            </a:r>
            <a:endParaRPr lang="en-US" sz="800" dirty="0"/>
          </a:p>
        </p:txBody>
      </p:sp>
      <p:sp>
        <p:nvSpPr>
          <p:cNvPr id="33" name="Text 31"/>
          <p:cNvSpPr/>
          <p:nvPr/>
        </p:nvSpPr>
        <p:spPr>
          <a:xfrm>
            <a:off x="10873740" y="4806672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Historiadores, Equipo QA</a:t>
            </a:r>
            <a:endParaRPr lang="en-US" sz="800" dirty="0"/>
          </a:p>
        </p:txBody>
      </p:sp>
      <p:sp>
        <p:nvSpPr>
          <p:cNvPr id="34" name="Shape 32"/>
          <p:cNvSpPr/>
          <p:nvPr/>
        </p:nvSpPr>
        <p:spPr>
          <a:xfrm>
            <a:off x="469821" y="5569744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01861" y="56565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RNF-06</a:t>
            </a:r>
            <a:endParaRPr lang="en-US" sz="800" dirty="0"/>
          </a:p>
        </p:txBody>
      </p:sp>
      <p:sp>
        <p:nvSpPr>
          <p:cNvPr id="36" name="Text 34"/>
          <p:cNvSpPr/>
          <p:nvPr/>
        </p:nvSpPr>
        <p:spPr>
          <a:xfrm>
            <a:off x="4028361" y="5656540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800" dirty="0"/>
          </a:p>
        </p:txBody>
      </p:sp>
      <p:sp>
        <p:nvSpPr>
          <p:cNvPr id="37" name="Text 35"/>
          <p:cNvSpPr/>
          <p:nvPr/>
        </p:nvSpPr>
        <p:spPr>
          <a:xfrm>
            <a:off x="7451050" y="5656540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Cumplimiento con GDPR/CCPA. Cifrado en tránsito (TLS) y en reposo, control de acceso por niveles (público/privado) y registro de auditoría de cambios críticos.</a:t>
            </a:r>
            <a:endParaRPr lang="en-US" sz="800" dirty="0"/>
          </a:p>
        </p:txBody>
      </p:sp>
      <p:sp>
        <p:nvSpPr>
          <p:cNvPr id="38" name="Text 36"/>
          <p:cNvSpPr/>
          <p:nvPr/>
        </p:nvSpPr>
        <p:spPr>
          <a:xfrm>
            <a:off x="10873740" y="56565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Seguridad, Usuarios finales</a:t>
            </a:r>
            <a:endParaRPr lang="en-US" sz="800" dirty="0"/>
          </a:p>
        </p:txBody>
      </p:sp>
      <p:sp>
        <p:nvSpPr>
          <p:cNvPr id="39" name="Shape 37"/>
          <p:cNvSpPr/>
          <p:nvPr/>
        </p:nvSpPr>
        <p:spPr>
          <a:xfrm>
            <a:off x="469821" y="6250543"/>
            <a:ext cx="13690759" cy="6807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601861" y="63373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RNF-07</a:t>
            </a:r>
            <a:endParaRPr lang="en-US" sz="800" dirty="0"/>
          </a:p>
        </p:txBody>
      </p:sp>
      <p:sp>
        <p:nvSpPr>
          <p:cNvPr id="41" name="Text 39"/>
          <p:cNvSpPr/>
          <p:nvPr/>
        </p:nvSpPr>
        <p:spPr>
          <a:xfrm>
            <a:off x="4028361" y="6337340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800" dirty="0"/>
          </a:p>
        </p:txBody>
      </p:sp>
      <p:sp>
        <p:nvSpPr>
          <p:cNvPr id="42" name="Text 40"/>
          <p:cNvSpPr/>
          <p:nvPr/>
        </p:nvSpPr>
        <p:spPr>
          <a:xfrm>
            <a:off x="7451050" y="6337340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modular (preferiblemente microservicios). Debe tener pipeline CI/CD con pruebas automatizadas, especialmente para ingestión de nuevas fuentes históricas.</a:t>
            </a:r>
            <a:endParaRPr lang="en-US" sz="800" dirty="0"/>
          </a:p>
        </p:txBody>
      </p:sp>
      <p:sp>
        <p:nvSpPr>
          <p:cNvPr id="43" name="Text 41"/>
          <p:cNvSpPr/>
          <p:nvPr/>
        </p:nvSpPr>
        <p:spPr>
          <a:xfrm>
            <a:off x="10873740" y="63373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Equipo QA, Product Manager (PM)</a:t>
            </a:r>
            <a:endParaRPr lang="en-US" sz="800" dirty="0"/>
          </a:p>
        </p:txBody>
      </p:sp>
      <p:sp>
        <p:nvSpPr>
          <p:cNvPr id="44" name="Shape 42"/>
          <p:cNvSpPr/>
          <p:nvPr/>
        </p:nvSpPr>
        <p:spPr>
          <a:xfrm>
            <a:off x="469821" y="6931343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601861" y="7018139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RNF-08</a:t>
            </a:r>
            <a:endParaRPr lang="en-US" sz="800" dirty="0"/>
          </a:p>
        </p:txBody>
      </p:sp>
      <p:sp>
        <p:nvSpPr>
          <p:cNvPr id="46" name="Text 44"/>
          <p:cNvSpPr/>
          <p:nvPr/>
        </p:nvSpPr>
        <p:spPr>
          <a:xfrm>
            <a:off x="4028361" y="7018139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800" dirty="0"/>
          </a:p>
        </p:txBody>
      </p:sp>
      <p:sp>
        <p:nvSpPr>
          <p:cNvPr id="47" name="Text 45"/>
          <p:cNvSpPr/>
          <p:nvPr/>
        </p:nvSpPr>
        <p:spPr>
          <a:xfrm>
            <a:off x="7451050" y="7018139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 clientes (SPA, PWA, iOS, Android) deben compartir la mayor parte de la lógica. El backend debe poder migrarse entre nubes (AWS, Azure, GCP) sin retrabajo significativo.</a:t>
            </a:r>
            <a:endParaRPr lang="en-US" sz="800" dirty="0"/>
          </a:p>
        </p:txBody>
      </p:sp>
      <p:sp>
        <p:nvSpPr>
          <p:cNvPr id="48" name="Text 46"/>
          <p:cNvSpPr/>
          <p:nvPr/>
        </p:nvSpPr>
        <p:spPr>
          <a:xfrm>
            <a:off x="10873740" y="7018139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Desarrolladores externos</a:t>
            </a:r>
            <a:endParaRPr lang="en-US" sz="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3420" y="544830"/>
            <a:ext cx="6324957" cy="651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Atributos de Calidad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693420" y="1592699"/>
            <a:ext cx="13243560" cy="6094690"/>
          </a:xfrm>
          <a:prstGeom prst="roundRect">
            <a:avLst>
              <a:gd name="adj" fmla="val 136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01040" y="1600319"/>
            <a:ext cx="13228320" cy="7598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899636" y="1726763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Stakeholder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2226231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Funcionalidad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3549015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Desempeño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871799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194584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7517368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8840153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10162937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1485721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12808506" y="1726763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701040" y="2360176"/>
            <a:ext cx="13228320" cy="7598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99636" y="2486620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2226231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3549015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871799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6194584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7517368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8840153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10162937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11485721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1200" dirty="0"/>
          </a:p>
        </p:txBody>
      </p:sp>
      <p:sp>
        <p:nvSpPr>
          <p:cNvPr id="25" name="Text 23"/>
          <p:cNvSpPr/>
          <p:nvPr/>
        </p:nvSpPr>
        <p:spPr>
          <a:xfrm>
            <a:off x="12808506" y="2486620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701040" y="3120033"/>
            <a:ext cx="13228320" cy="10133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899636" y="3246477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Historiadores/Voluntarios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2226231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29" name="Text 27"/>
          <p:cNvSpPr/>
          <p:nvPr/>
        </p:nvSpPr>
        <p:spPr>
          <a:xfrm>
            <a:off x="3549015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30" name="Text 28"/>
          <p:cNvSpPr/>
          <p:nvPr/>
        </p:nvSpPr>
        <p:spPr>
          <a:xfrm>
            <a:off x="4871799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31" name="Text 29"/>
          <p:cNvSpPr/>
          <p:nvPr/>
        </p:nvSpPr>
        <p:spPr>
          <a:xfrm>
            <a:off x="6194584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32" name="Text 30"/>
          <p:cNvSpPr/>
          <p:nvPr/>
        </p:nvSpPr>
        <p:spPr>
          <a:xfrm>
            <a:off x="7517368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33" name="Text 31"/>
          <p:cNvSpPr/>
          <p:nvPr/>
        </p:nvSpPr>
        <p:spPr>
          <a:xfrm>
            <a:off x="8840153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4" name="Text 32"/>
          <p:cNvSpPr/>
          <p:nvPr/>
        </p:nvSpPr>
        <p:spPr>
          <a:xfrm>
            <a:off x="10162937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5" name="Text 33"/>
          <p:cNvSpPr/>
          <p:nvPr/>
        </p:nvSpPr>
        <p:spPr>
          <a:xfrm>
            <a:off x="11485721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6" name="Text 34"/>
          <p:cNvSpPr/>
          <p:nvPr/>
        </p:nvSpPr>
        <p:spPr>
          <a:xfrm>
            <a:off x="12808506" y="3246477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701040" y="4133374"/>
            <a:ext cx="13228320" cy="10133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899636" y="4259818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Desarrolladores externos</a:t>
            </a:r>
            <a:endParaRPr lang="en-US" sz="1200" dirty="0"/>
          </a:p>
        </p:txBody>
      </p:sp>
      <p:sp>
        <p:nvSpPr>
          <p:cNvPr id="39" name="Text 37"/>
          <p:cNvSpPr/>
          <p:nvPr/>
        </p:nvSpPr>
        <p:spPr>
          <a:xfrm>
            <a:off x="2226231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40" name="Text 38"/>
          <p:cNvSpPr/>
          <p:nvPr/>
        </p:nvSpPr>
        <p:spPr>
          <a:xfrm>
            <a:off x="3549015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41" name="Text 39"/>
          <p:cNvSpPr/>
          <p:nvPr/>
        </p:nvSpPr>
        <p:spPr>
          <a:xfrm>
            <a:off x="4871799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42" name="Text 40"/>
          <p:cNvSpPr/>
          <p:nvPr/>
        </p:nvSpPr>
        <p:spPr>
          <a:xfrm>
            <a:off x="6194584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43" name="Text 41"/>
          <p:cNvSpPr/>
          <p:nvPr/>
        </p:nvSpPr>
        <p:spPr>
          <a:xfrm>
            <a:off x="7517368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4" name="Text 42"/>
          <p:cNvSpPr/>
          <p:nvPr/>
        </p:nvSpPr>
        <p:spPr>
          <a:xfrm>
            <a:off x="8840153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5" name="Text 43"/>
          <p:cNvSpPr/>
          <p:nvPr/>
        </p:nvSpPr>
        <p:spPr>
          <a:xfrm>
            <a:off x="10162937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46" name="Text 44"/>
          <p:cNvSpPr/>
          <p:nvPr/>
        </p:nvSpPr>
        <p:spPr>
          <a:xfrm>
            <a:off x="11485721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7" name="Text 45"/>
          <p:cNvSpPr/>
          <p:nvPr/>
        </p:nvSpPr>
        <p:spPr>
          <a:xfrm>
            <a:off x="12808506" y="4259818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48" name="Shape 46"/>
          <p:cNvSpPr/>
          <p:nvPr/>
        </p:nvSpPr>
        <p:spPr>
          <a:xfrm>
            <a:off x="701040" y="5146715"/>
            <a:ext cx="13228320" cy="10133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899636" y="5273159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 / Operaciones</a:t>
            </a:r>
            <a:endParaRPr lang="en-US" sz="1200" dirty="0"/>
          </a:p>
        </p:txBody>
      </p:sp>
      <p:sp>
        <p:nvSpPr>
          <p:cNvPr id="50" name="Text 48"/>
          <p:cNvSpPr/>
          <p:nvPr/>
        </p:nvSpPr>
        <p:spPr>
          <a:xfrm>
            <a:off x="2226231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1" name="Text 49"/>
          <p:cNvSpPr/>
          <p:nvPr/>
        </p:nvSpPr>
        <p:spPr>
          <a:xfrm>
            <a:off x="3549015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52" name="Text 50"/>
          <p:cNvSpPr/>
          <p:nvPr/>
        </p:nvSpPr>
        <p:spPr>
          <a:xfrm>
            <a:off x="4871799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53" name="Text 51"/>
          <p:cNvSpPr/>
          <p:nvPr/>
        </p:nvSpPr>
        <p:spPr>
          <a:xfrm>
            <a:off x="6194584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54" name="Text 52"/>
          <p:cNvSpPr/>
          <p:nvPr/>
        </p:nvSpPr>
        <p:spPr>
          <a:xfrm>
            <a:off x="7517368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55" name="Text 53"/>
          <p:cNvSpPr/>
          <p:nvPr/>
        </p:nvSpPr>
        <p:spPr>
          <a:xfrm>
            <a:off x="8840153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6" name="Text 54"/>
          <p:cNvSpPr/>
          <p:nvPr/>
        </p:nvSpPr>
        <p:spPr>
          <a:xfrm>
            <a:off x="10162937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7" name="Text 55"/>
          <p:cNvSpPr/>
          <p:nvPr/>
        </p:nvSpPr>
        <p:spPr>
          <a:xfrm>
            <a:off x="11485721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58" name="Text 56"/>
          <p:cNvSpPr/>
          <p:nvPr/>
        </p:nvSpPr>
        <p:spPr>
          <a:xfrm>
            <a:off x="12808506" y="5273159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59" name="Shape 57"/>
          <p:cNvSpPr/>
          <p:nvPr/>
        </p:nvSpPr>
        <p:spPr>
          <a:xfrm>
            <a:off x="701040" y="6160056"/>
            <a:ext cx="13228320" cy="7598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899636" y="6286500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</a:t>
            </a:r>
            <a:endParaRPr lang="en-US" sz="1200" dirty="0"/>
          </a:p>
        </p:txBody>
      </p:sp>
      <p:sp>
        <p:nvSpPr>
          <p:cNvPr id="61" name="Text 59"/>
          <p:cNvSpPr/>
          <p:nvPr/>
        </p:nvSpPr>
        <p:spPr>
          <a:xfrm>
            <a:off x="2226231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2" name="Text 60"/>
          <p:cNvSpPr/>
          <p:nvPr/>
        </p:nvSpPr>
        <p:spPr>
          <a:xfrm>
            <a:off x="3549015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3" name="Text 61"/>
          <p:cNvSpPr/>
          <p:nvPr/>
        </p:nvSpPr>
        <p:spPr>
          <a:xfrm>
            <a:off x="4871799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4" name="Text 62"/>
          <p:cNvSpPr/>
          <p:nvPr/>
        </p:nvSpPr>
        <p:spPr>
          <a:xfrm>
            <a:off x="6194584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5" name="Text 63"/>
          <p:cNvSpPr/>
          <p:nvPr/>
        </p:nvSpPr>
        <p:spPr>
          <a:xfrm>
            <a:off x="7517368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66" name="Text 64"/>
          <p:cNvSpPr/>
          <p:nvPr/>
        </p:nvSpPr>
        <p:spPr>
          <a:xfrm>
            <a:off x="8840153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60</a:t>
            </a:r>
            <a:endParaRPr lang="en-US" sz="1200" dirty="0"/>
          </a:p>
        </p:txBody>
      </p:sp>
      <p:sp>
        <p:nvSpPr>
          <p:cNvPr id="67" name="Text 65"/>
          <p:cNvSpPr/>
          <p:nvPr/>
        </p:nvSpPr>
        <p:spPr>
          <a:xfrm>
            <a:off x="10162937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1200" dirty="0"/>
          </a:p>
        </p:txBody>
      </p:sp>
      <p:sp>
        <p:nvSpPr>
          <p:cNvPr id="68" name="Text 66"/>
          <p:cNvSpPr/>
          <p:nvPr/>
        </p:nvSpPr>
        <p:spPr>
          <a:xfrm>
            <a:off x="11485721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1200" dirty="0"/>
          </a:p>
        </p:txBody>
      </p:sp>
      <p:sp>
        <p:nvSpPr>
          <p:cNvPr id="69" name="Text 67"/>
          <p:cNvSpPr/>
          <p:nvPr/>
        </p:nvSpPr>
        <p:spPr>
          <a:xfrm>
            <a:off x="12808506" y="6286500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70" name="Shape 68"/>
          <p:cNvSpPr/>
          <p:nvPr/>
        </p:nvSpPr>
        <p:spPr>
          <a:xfrm>
            <a:off x="701040" y="6919913"/>
            <a:ext cx="13228320" cy="7598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1" name="Text 69"/>
          <p:cNvSpPr/>
          <p:nvPr/>
        </p:nvSpPr>
        <p:spPr>
          <a:xfrm>
            <a:off x="899636" y="7046357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Atributo </a:t>
            </a:r>
            <a:endParaRPr lang="en-US" sz="1200" dirty="0"/>
          </a:p>
        </p:txBody>
      </p:sp>
      <p:sp>
        <p:nvSpPr>
          <p:cNvPr id="72" name="Text 70"/>
          <p:cNvSpPr/>
          <p:nvPr/>
        </p:nvSpPr>
        <p:spPr>
          <a:xfrm>
            <a:off x="2226231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16</a:t>
            </a:r>
            <a:endParaRPr lang="en-US" sz="1200" dirty="0"/>
          </a:p>
        </p:txBody>
      </p:sp>
      <p:sp>
        <p:nvSpPr>
          <p:cNvPr id="73" name="Text 71"/>
          <p:cNvSpPr/>
          <p:nvPr/>
        </p:nvSpPr>
        <p:spPr>
          <a:xfrm>
            <a:off x="3549015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74" name="Text 72"/>
          <p:cNvSpPr/>
          <p:nvPr/>
        </p:nvSpPr>
        <p:spPr>
          <a:xfrm>
            <a:off x="4871799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</a:t>
            </a:r>
            <a:endParaRPr lang="en-US" sz="1200" dirty="0"/>
          </a:p>
        </p:txBody>
      </p:sp>
      <p:sp>
        <p:nvSpPr>
          <p:cNvPr id="75" name="Text 73"/>
          <p:cNvSpPr/>
          <p:nvPr/>
        </p:nvSpPr>
        <p:spPr>
          <a:xfrm>
            <a:off x="6194584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</a:t>
            </a:r>
            <a:endParaRPr lang="en-US" sz="1200" dirty="0"/>
          </a:p>
        </p:txBody>
      </p:sp>
      <p:sp>
        <p:nvSpPr>
          <p:cNvPr id="76" name="Text 74"/>
          <p:cNvSpPr/>
          <p:nvPr/>
        </p:nvSpPr>
        <p:spPr>
          <a:xfrm>
            <a:off x="7517368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17</a:t>
            </a:r>
            <a:endParaRPr lang="en-US" sz="1200" dirty="0"/>
          </a:p>
        </p:txBody>
      </p:sp>
      <p:sp>
        <p:nvSpPr>
          <p:cNvPr id="77" name="Text 75"/>
          <p:cNvSpPr/>
          <p:nvPr/>
        </p:nvSpPr>
        <p:spPr>
          <a:xfrm>
            <a:off x="8840153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18</a:t>
            </a:r>
            <a:endParaRPr lang="en-US" sz="1200" dirty="0"/>
          </a:p>
        </p:txBody>
      </p:sp>
      <p:sp>
        <p:nvSpPr>
          <p:cNvPr id="78" name="Text 76"/>
          <p:cNvSpPr/>
          <p:nvPr/>
        </p:nvSpPr>
        <p:spPr>
          <a:xfrm>
            <a:off x="10162937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5,2</a:t>
            </a:r>
            <a:endParaRPr lang="en-US" sz="1200" dirty="0"/>
          </a:p>
        </p:txBody>
      </p:sp>
      <p:sp>
        <p:nvSpPr>
          <p:cNvPr id="79" name="Text 77"/>
          <p:cNvSpPr/>
          <p:nvPr/>
        </p:nvSpPr>
        <p:spPr>
          <a:xfrm>
            <a:off x="11485721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4,8</a:t>
            </a:r>
            <a:endParaRPr lang="en-US" sz="1200" dirty="0"/>
          </a:p>
        </p:txBody>
      </p:sp>
      <p:sp>
        <p:nvSpPr>
          <p:cNvPr id="80" name="Text 78"/>
          <p:cNvSpPr/>
          <p:nvPr/>
        </p:nvSpPr>
        <p:spPr>
          <a:xfrm>
            <a:off x="12808506" y="7046357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4015" y="545306"/>
            <a:ext cx="5218390" cy="652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Tácticas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694015" y="1594128"/>
            <a:ext cx="13242369" cy="6101001"/>
          </a:xfrm>
          <a:prstGeom prst="roundRect">
            <a:avLst>
              <a:gd name="adj" fmla="val 136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01635" y="1601748"/>
            <a:ext cx="13225701" cy="50684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01422" y="1728311"/>
            <a:ext cx="400776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Estrategia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313283" y="1728311"/>
            <a:ext cx="400395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Objetivo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9721334" y="1728311"/>
            <a:ext cx="400776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Tácticas Clave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701635" y="2108597"/>
            <a:ext cx="13225701" cy="101429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901422" y="2235160"/>
            <a:ext cx="400776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5313283" y="2235160"/>
            <a:ext cx="400395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Garantizar un sistema robusto y siempre disponible.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9721334" y="2235160"/>
            <a:ext cx="4007763" cy="761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Backups y restauración automáticos. Redundancia de datos y failover activo-activo. Monitoreo proactivo y mecanismos de reintento.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701635" y="3122890"/>
            <a:ext cx="13225701" cy="101429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901422" y="3249454"/>
            <a:ext cx="400776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5313283" y="3249454"/>
            <a:ext cx="400395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Proteger el sistema en todas sus capas.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9721334" y="3249454"/>
            <a:ext cx="4007763" cy="761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Autenticación robusta (OAuth 2.0 / OIDC). Cifrado en tránsito (TLS) y en reposo (AES-256). WAF (Firewall de Aplicación Web).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701635" y="4137184"/>
            <a:ext cx="13225701" cy="101429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01422" y="4263747"/>
            <a:ext cx="400776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5313283" y="4263747"/>
            <a:ext cx="4003953" cy="50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Optimizar tiempos de respuesta y capacidad de procesamiento.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9721334" y="4263747"/>
            <a:ext cx="4007763" cy="761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Caché distribuida (Redis). Búsqueda optimizada con índices y replicación de lectura. CDN para contenido estático.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701635" y="5151477"/>
            <a:ext cx="13225701" cy="12680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901422" y="5278041"/>
            <a:ext cx="400776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Escalabilidad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5313283" y="5278041"/>
            <a:ext cx="400395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Crecer horizontalmente y adaptarse a la demanda.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9721334" y="5278041"/>
            <a:ext cx="4007763" cy="1014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de Microservicios (escalado independiente). Escalado horizontal automático. Bases de datos NoSQL (grandes volúmenes). Balanceo de carga.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701635" y="6419493"/>
            <a:ext cx="13225701" cy="12680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01422" y="6546056"/>
            <a:ext cx="400776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1200" dirty="0"/>
          </a:p>
        </p:txBody>
      </p:sp>
      <p:sp>
        <p:nvSpPr>
          <p:cNvPr id="26" name="Text 24"/>
          <p:cNvSpPr/>
          <p:nvPr/>
        </p:nvSpPr>
        <p:spPr>
          <a:xfrm>
            <a:off x="5313283" y="6546056"/>
            <a:ext cx="4003953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Asegurar que el sistema cumpla con los requisitos.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9721334" y="6546056"/>
            <a:ext cx="4007763" cy="1014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Pruebas de aceptación automatizadas (BDD). Pipeline de Integración Continua (CI/CD). Verificación dual humana de datos históricos. Auditoría, control de versiones y Feature toggles.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137" y="413385"/>
            <a:ext cx="5561528" cy="494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Drivers arquitectónicos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26137" y="1208484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526137" y="1618059"/>
            <a:ext cx="13578126" cy="6203156"/>
          </a:xfrm>
          <a:prstGeom prst="roundRect">
            <a:avLst>
              <a:gd name="adj" fmla="val 101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33757" y="1625679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684371" y="172343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2383512" y="1723430"/>
            <a:ext cx="2291834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Descripción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983480" y="1723430"/>
            <a:ext cx="3534132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Métrica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8825746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Impacto (1-3)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10181987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Dificultad (1-3)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11538228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Peso (%)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12894469" y="1723430"/>
            <a:ext cx="1051917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Valor = (I + D) × Peso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533757" y="2205990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84371" y="230374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2383512" y="2303740"/>
            <a:ext cx="2291834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personas, relaciones, importación GEDCOM/Facebook, visualización infinita.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4983480" y="2303740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95% funcionalidades clave cubiertas; Tasa de éxito en pruebas.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7469505" y="230374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10181987" y="23037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11538228" y="23037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16%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12894469" y="230374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0,8</a:t>
            </a:r>
            <a:endParaRPr lang="en-US" sz="900" dirty="0"/>
          </a:p>
        </p:txBody>
      </p:sp>
      <p:sp>
        <p:nvSpPr>
          <p:cNvPr id="21" name="Shape 19"/>
          <p:cNvSpPr/>
          <p:nvPr/>
        </p:nvSpPr>
        <p:spPr>
          <a:xfrm>
            <a:off x="533757" y="2978706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84371" y="3076456"/>
            <a:ext cx="1391007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2383512" y="3076456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Consultas rápidas al grafo; soporte de 10,000 RPS en picos.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4983480" y="3076456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p95 &lt; 3000ms; pruebas de carga.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7469505" y="3076456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10181987" y="3076456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11538228" y="3076456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12894469" y="3076456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0,9</a:t>
            </a:r>
            <a:endParaRPr lang="en-US" sz="900" dirty="0"/>
          </a:p>
        </p:txBody>
      </p:sp>
      <p:sp>
        <p:nvSpPr>
          <p:cNvPr id="29" name="Shape 27"/>
          <p:cNvSpPr/>
          <p:nvPr/>
        </p:nvSpPr>
        <p:spPr>
          <a:xfrm>
            <a:off x="533757" y="3559016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84371" y="3656767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900" dirty="0"/>
          </a:p>
        </p:txBody>
      </p:sp>
      <p:sp>
        <p:nvSpPr>
          <p:cNvPr id="31" name="Text 29"/>
          <p:cNvSpPr/>
          <p:nvPr/>
        </p:nvSpPr>
        <p:spPr>
          <a:xfrm>
            <a:off x="2383512" y="3656767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Integración con APIs/formatos y compatibilidad cross-platform.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4983480" y="3656767"/>
            <a:ext cx="2177891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Pruebas superadas; importaciones/exportaciones sin errores.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7469505" y="3656767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10181987" y="3656767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35" name="Text 33"/>
          <p:cNvSpPr/>
          <p:nvPr/>
        </p:nvSpPr>
        <p:spPr>
          <a:xfrm>
            <a:off x="11538228" y="3656767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12%</a:t>
            </a:r>
            <a:endParaRPr lang="en-US" sz="900" dirty="0"/>
          </a:p>
        </p:txBody>
      </p:sp>
      <p:sp>
        <p:nvSpPr>
          <p:cNvPr id="36" name="Text 34"/>
          <p:cNvSpPr/>
          <p:nvPr/>
        </p:nvSpPr>
        <p:spPr>
          <a:xfrm>
            <a:off x="12894469" y="3656767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0,48</a:t>
            </a:r>
            <a:endParaRPr lang="en-US" sz="900" dirty="0"/>
          </a:p>
        </p:txBody>
      </p:sp>
      <p:sp>
        <p:nvSpPr>
          <p:cNvPr id="37" name="Shape 35"/>
          <p:cNvSpPr/>
          <p:nvPr/>
        </p:nvSpPr>
        <p:spPr>
          <a:xfrm>
            <a:off x="533757" y="4331732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84371" y="4429482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900" dirty="0"/>
          </a:p>
        </p:txBody>
      </p:sp>
      <p:sp>
        <p:nvSpPr>
          <p:cNvPr id="39" name="Text 37"/>
          <p:cNvSpPr/>
          <p:nvPr/>
        </p:nvSpPr>
        <p:spPr>
          <a:xfrm>
            <a:off x="2383512" y="4429482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Flujo en ≤ 3 clics, navegación clara y filtros intuitivos.</a:t>
            </a:r>
            <a:endParaRPr lang="en-US" sz="900" dirty="0"/>
          </a:p>
        </p:txBody>
      </p:sp>
      <p:sp>
        <p:nvSpPr>
          <p:cNvPr id="40" name="Text 38"/>
          <p:cNvSpPr/>
          <p:nvPr/>
        </p:nvSpPr>
        <p:spPr>
          <a:xfrm>
            <a:off x="4983480" y="4429482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Tareas clave ≤ 3 clics; encuesta SUS &gt; 8.</a:t>
            </a:r>
            <a:endParaRPr lang="en-US" sz="900" dirty="0"/>
          </a:p>
        </p:txBody>
      </p:sp>
      <p:sp>
        <p:nvSpPr>
          <p:cNvPr id="41" name="Text 39"/>
          <p:cNvSpPr/>
          <p:nvPr/>
        </p:nvSpPr>
        <p:spPr>
          <a:xfrm>
            <a:off x="7469505" y="4429482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42" name="Text 40"/>
          <p:cNvSpPr/>
          <p:nvPr/>
        </p:nvSpPr>
        <p:spPr>
          <a:xfrm>
            <a:off x="10181987" y="4429482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43" name="Text 41"/>
          <p:cNvSpPr/>
          <p:nvPr/>
        </p:nvSpPr>
        <p:spPr>
          <a:xfrm>
            <a:off x="11538228" y="4429482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12%</a:t>
            </a:r>
            <a:endParaRPr lang="en-US" sz="900" dirty="0"/>
          </a:p>
        </p:txBody>
      </p:sp>
      <p:sp>
        <p:nvSpPr>
          <p:cNvPr id="44" name="Text 42"/>
          <p:cNvSpPr/>
          <p:nvPr/>
        </p:nvSpPr>
        <p:spPr>
          <a:xfrm>
            <a:off x="12894469" y="4429482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0,6</a:t>
            </a:r>
            <a:endParaRPr lang="en-US" sz="900" dirty="0"/>
          </a:p>
        </p:txBody>
      </p:sp>
      <p:sp>
        <p:nvSpPr>
          <p:cNvPr id="45" name="Shape 43"/>
          <p:cNvSpPr/>
          <p:nvPr/>
        </p:nvSpPr>
        <p:spPr>
          <a:xfrm>
            <a:off x="533757" y="4912043"/>
            <a:ext cx="13562886" cy="5803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684371" y="5009793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900" dirty="0"/>
          </a:p>
        </p:txBody>
      </p:sp>
      <p:sp>
        <p:nvSpPr>
          <p:cNvPr id="47" name="Text 45"/>
          <p:cNvSpPr/>
          <p:nvPr/>
        </p:nvSpPr>
        <p:spPr>
          <a:xfrm>
            <a:off x="2383512" y="5009793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Recuperación tras fallos; alta disponibilidad; consistencia del grafo.</a:t>
            </a:r>
            <a:endParaRPr lang="en-US" sz="900" dirty="0"/>
          </a:p>
        </p:txBody>
      </p:sp>
      <p:sp>
        <p:nvSpPr>
          <p:cNvPr id="48" name="Text 46"/>
          <p:cNvSpPr/>
          <p:nvPr/>
        </p:nvSpPr>
        <p:spPr>
          <a:xfrm>
            <a:off x="4983480" y="5009793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RPO &lt; 15min; SLA &gt; 99.9%.</a:t>
            </a:r>
            <a:endParaRPr lang="en-US" sz="900" dirty="0"/>
          </a:p>
        </p:txBody>
      </p:sp>
      <p:sp>
        <p:nvSpPr>
          <p:cNvPr id="49" name="Text 47"/>
          <p:cNvSpPr/>
          <p:nvPr/>
        </p:nvSpPr>
        <p:spPr>
          <a:xfrm>
            <a:off x="7469505" y="5009793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0" name="Text 48"/>
          <p:cNvSpPr/>
          <p:nvPr/>
        </p:nvSpPr>
        <p:spPr>
          <a:xfrm>
            <a:off x="10181987" y="500979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1" name="Text 49"/>
          <p:cNvSpPr/>
          <p:nvPr/>
        </p:nvSpPr>
        <p:spPr>
          <a:xfrm>
            <a:off x="11538228" y="500979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17%</a:t>
            </a:r>
            <a:endParaRPr lang="en-US" sz="900" dirty="0"/>
          </a:p>
        </p:txBody>
      </p:sp>
      <p:sp>
        <p:nvSpPr>
          <p:cNvPr id="52" name="Text 50"/>
          <p:cNvSpPr/>
          <p:nvPr/>
        </p:nvSpPr>
        <p:spPr>
          <a:xfrm>
            <a:off x="12894469" y="5009793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1,02</a:t>
            </a:r>
            <a:endParaRPr lang="en-US" sz="900" dirty="0"/>
          </a:p>
        </p:txBody>
      </p:sp>
      <p:sp>
        <p:nvSpPr>
          <p:cNvPr id="53" name="Shape 51"/>
          <p:cNvSpPr/>
          <p:nvPr/>
        </p:nvSpPr>
        <p:spPr>
          <a:xfrm>
            <a:off x="533757" y="5492353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684371" y="5590103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900" dirty="0"/>
          </a:p>
        </p:txBody>
      </p:sp>
      <p:sp>
        <p:nvSpPr>
          <p:cNvPr id="55" name="Text 53"/>
          <p:cNvSpPr/>
          <p:nvPr/>
        </p:nvSpPr>
        <p:spPr>
          <a:xfrm>
            <a:off x="2383512" y="5590103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Cumplimiento GDPR/CCPA, cifrado, control de acceso, auditoría.</a:t>
            </a:r>
            <a:endParaRPr lang="en-US" sz="900" dirty="0"/>
          </a:p>
        </p:txBody>
      </p:sp>
      <p:sp>
        <p:nvSpPr>
          <p:cNvPr id="56" name="Text 54"/>
          <p:cNvSpPr/>
          <p:nvPr/>
        </p:nvSpPr>
        <p:spPr>
          <a:xfrm>
            <a:off x="4983480" y="5590103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100% datos cifrados; 0 brechas.</a:t>
            </a:r>
            <a:endParaRPr lang="en-US" sz="900" dirty="0"/>
          </a:p>
        </p:txBody>
      </p:sp>
      <p:sp>
        <p:nvSpPr>
          <p:cNvPr id="57" name="Text 55"/>
          <p:cNvSpPr/>
          <p:nvPr/>
        </p:nvSpPr>
        <p:spPr>
          <a:xfrm>
            <a:off x="7469505" y="5590103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8" name="Text 56"/>
          <p:cNvSpPr/>
          <p:nvPr/>
        </p:nvSpPr>
        <p:spPr>
          <a:xfrm>
            <a:off x="10181987" y="559010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9" name="Text 57"/>
          <p:cNvSpPr/>
          <p:nvPr/>
        </p:nvSpPr>
        <p:spPr>
          <a:xfrm>
            <a:off x="11538228" y="559010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18%</a:t>
            </a:r>
            <a:endParaRPr lang="en-US" sz="900" dirty="0"/>
          </a:p>
        </p:txBody>
      </p:sp>
      <p:sp>
        <p:nvSpPr>
          <p:cNvPr id="60" name="Text 58"/>
          <p:cNvSpPr/>
          <p:nvPr/>
        </p:nvSpPr>
        <p:spPr>
          <a:xfrm>
            <a:off x="12894469" y="5590103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1,08</a:t>
            </a:r>
            <a:endParaRPr lang="en-US" sz="900" dirty="0"/>
          </a:p>
        </p:txBody>
      </p:sp>
      <p:sp>
        <p:nvSpPr>
          <p:cNvPr id="61" name="Shape 59"/>
          <p:cNvSpPr/>
          <p:nvPr/>
        </p:nvSpPr>
        <p:spPr>
          <a:xfrm>
            <a:off x="533757" y="6072664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684371" y="6170414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900" dirty="0"/>
          </a:p>
        </p:txBody>
      </p:sp>
      <p:sp>
        <p:nvSpPr>
          <p:cNvPr id="63" name="Text 61"/>
          <p:cNvSpPr/>
          <p:nvPr/>
        </p:nvSpPr>
        <p:spPr>
          <a:xfrm>
            <a:off x="2383512" y="6170414"/>
            <a:ext cx="2291834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Microservicios, CI/CD, pruebas automatizadas, ingesta de fuentes nuevas.</a:t>
            </a:r>
            <a:endParaRPr lang="en-US" sz="900" dirty="0"/>
          </a:p>
        </p:txBody>
      </p:sp>
      <p:sp>
        <p:nvSpPr>
          <p:cNvPr id="64" name="Text 62"/>
          <p:cNvSpPr/>
          <p:nvPr/>
        </p:nvSpPr>
        <p:spPr>
          <a:xfrm>
            <a:off x="4983480" y="6170414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Cambio menor &lt; 4 horas; cobertura pruebas &gt; 85%.</a:t>
            </a:r>
            <a:endParaRPr lang="en-US" sz="900" dirty="0"/>
          </a:p>
        </p:txBody>
      </p:sp>
      <p:sp>
        <p:nvSpPr>
          <p:cNvPr id="65" name="Text 63"/>
          <p:cNvSpPr/>
          <p:nvPr/>
        </p:nvSpPr>
        <p:spPr>
          <a:xfrm>
            <a:off x="7469505" y="6170414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66" name="Text 64"/>
          <p:cNvSpPr/>
          <p:nvPr/>
        </p:nvSpPr>
        <p:spPr>
          <a:xfrm>
            <a:off x="10181987" y="6170414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67" name="Text 65"/>
          <p:cNvSpPr/>
          <p:nvPr/>
        </p:nvSpPr>
        <p:spPr>
          <a:xfrm>
            <a:off x="11538228" y="6170414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5,20%</a:t>
            </a:r>
            <a:endParaRPr lang="en-US" sz="900" dirty="0"/>
          </a:p>
        </p:txBody>
      </p:sp>
      <p:sp>
        <p:nvSpPr>
          <p:cNvPr id="68" name="Text 66"/>
          <p:cNvSpPr/>
          <p:nvPr/>
        </p:nvSpPr>
        <p:spPr>
          <a:xfrm>
            <a:off x="12894469" y="6170414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0,208</a:t>
            </a:r>
            <a:endParaRPr lang="en-US" sz="900" dirty="0"/>
          </a:p>
        </p:txBody>
      </p:sp>
      <p:sp>
        <p:nvSpPr>
          <p:cNvPr id="69" name="Shape 67"/>
          <p:cNvSpPr/>
          <p:nvPr/>
        </p:nvSpPr>
        <p:spPr>
          <a:xfrm>
            <a:off x="533757" y="6845379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684371" y="694313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900" dirty="0"/>
          </a:p>
        </p:txBody>
      </p:sp>
      <p:sp>
        <p:nvSpPr>
          <p:cNvPr id="71" name="Text 69"/>
          <p:cNvSpPr/>
          <p:nvPr/>
        </p:nvSpPr>
        <p:spPr>
          <a:xfrm>
            <a:off x="2383512" y="6943130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SPA/PWA/nativo; migración entre nubes sin retrabajo mayor.</a:t>
            </a:r>
            <a:endParaRPr lang="en-US" sz="900" dirty="0"/>
          </a:p>
        </p:txBody>
      </p:sp>
      <p:sp>
        <p:nvSpPr>
          <p:cNvPr id="72" name="Text 70"/>
          <p:cNvSpPr/>
          <p:nvPr/>
        </p:nvSpPr>
        <p:spPr>
          <a:xfrm>
            <a:off x="4983480" y="6943130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70% de lógica compartida; PoC migración exitosa.</a:t>
            </a:r>
            <a:endParaRPr lang="en-US" sz="900" dirty="0"/>
          </a:p>
        </p:txBody>
      </p:sp>
      <p:sp>
        <p:nvSpPr>
          <p:cNvPr id="73" name="Text 71"/>
          <p:cNvSpPr/>
          <p:nvPr/>
        </p:nvSpPr>
        <p:spPr>
          <a:xfrm>
            <a:off x="7469505" y="694313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74" name="Text 72"/>
          <p:cNvSpPr/>
          <p:nvPr/>
        </p:nvSpPr>
        <p:spPr>
          <a:xfrm>
            <a:off x="10181987" y="69431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75" name="Text 73"/>
          <p:cNvSpPr/>
          <p:nvPr/>
        </p:nvSpPr>
        <p:spPr>
          <a:xfrm>
            <a:off x="11538228" y="69431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4,80%</a:t>
            </a:r>
            <a:endParaRPr lang="en-US" sz="900" dirty="0"/>
          </a:p>
        </p:txBody>
      </p:sp>
      <p:sp>
        <p:nvSpPr>
          <p:cNvPr id="76" name="Text 74"/>
          <p:cNvSpPr/>
          <p:nvPr/>
        </p:nvSpPr>
        <p:spPr>
          <a:xfrm>
            <a:off x="12894469" y="694313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0,24</a:t>
            </a:r>
            <a:endParaRPr lang="en-US" sz="900" dirty="0"/>
          </a:p>
        </p:txBody>
      </p:sp>
      <p:sp>
        <p:nvSpPr>
          <p:cNvPr id="77" name="Shape 75"/>
          <p:cNvSpPr/>
          <p:nvPr/>
        </p:nvSpPr>
        <p:spPr>
          <a:xfrm>
            <a:off x="533757" y="7425690"/>
            <a:ext cx="13562886" cy="3879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78" name="Text 76"/>
          <p:cNvSpPr/>
          <p:nvPr/>
        </p:nvSpPr>
        <p:spPr>
          <a:xfrm>
            <a:off x="684371" y="752344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9" name="Text 77"/>
          <p:cNvSpPr/>
          <p:nvPr/>
        </p:nvSpPr>
        <p:spPr>
          <a:xfrm>
            <a:off x="2383512" y="7523440"/>
            <a:ext cx="2291834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0" name="Text 78"/>
          <p:cNvSpPr/>
          <p:nvPr/>
        </p:nvSpPr>
        <p:spPr>
          <a:xfrm>
            <a:off x="4983480" y="7523440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1" name="Text 79"/>
          <p:cNvSpPr/>
          <p:nvPr/>
        </p:nvSpPr>
        <p:spPr>
          <a:xfrm>
            <a:off x="7469505" y="752344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2" name="Text 80"/>
          <p:cNvSpPr/>
          <p:nvPr/>
        </p:nvSpPr>
        <p:spPr>
          <a:xfrm>
            <a:off x="10181987" y="75234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3" name="Text 81"/>
          <p:cNvSpPr/>
          <p:nvPr/>
        </p:nvSpPr>
        <p:spPr>
          <a:xfrm>
            <a:off x="11538228" y="75234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100%</a:t>
            </a:r>
            <a:endParaRPr lang="en-US" sz="900" dirty="0"/>
          </a:p>
        </p:txBody>
      </p:sp>
      <p:sp>
        <p:nvSpPr>
          <p:cNvPr id="84" name="Text 82"/>
          <p:cNvSpPr/>
          <p:nvPr/>
        </p:nvSpPr>
        <p:spPr>
          <a:xfrm>
            <a:off x="12894469" y="752344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5,328</a:t>
            </a:r>
            <a:endParaRPr lang="en-US" sz="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883" y="458748"/>
            <a:ext cx="4390311" cy="548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Escenarios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3883" y="1341001"/>
            <a:ext cx="13346668" cy="697563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83883" y="8504277"/>
            <a:ext cx="1346263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2025-05-29T23:57:19Z</dcterms:created>
  <dcterms:modified xsi:type="dcterms:W3CDTF">2025-05-29T23:57:19Z</dcterms:modified>
</cp:coreProperties>
</file>